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真言文化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3200400" y="256032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74320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天赋唤醒 · 点亮未来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青少年天赋潜能素质教育品牌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75488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天使轮融资 | 2026年7月 | 扬州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公司概况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真言文化（扬州）教育科技有限公司</a:t>
            </a: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成立于2023年7月3日 · 总部扬州</a:t>
            </a: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品牌释义：抱朴含真，言涵山海</a:t>
            </a: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endParaRPr lang="en-US" sz="16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战略目标：三年国内布局 · 五年千人合作 · 十年家喻户晓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三大业务板块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463040"/>
            <a:ext cx="2560320" cy="3474720"/>
          </a:xfrm>
          <a:prstGeom prst="roundRect">
            <a:avLst>
              <a:gd name="adj" fmla="val 5357"/>
            </a:avLst>
          </a:prstGeom>
          <a:solidFill>
            <a:srgbClr val="13131F"/>
          </a:solidFill>
          <a:ln w="19050">
            <a:solidFill>
              <a:srgbClr val="C9A8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645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真言教育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天赋唤醒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" y="2560320"/>
            <a:ext cx="1463040" cy="1828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743200"/>
            <a:ext cx="20116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青少年潜能素质教育</a:t>
            </a:r>
            <a:endParaRPr lang="en-US" sz="110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不教语数外，唤醒天赋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00400" y="1463040"/>
            <a:ext cx="2560320" cy="3474720"/>
          </a:xfrm>
          <a:prstGeom prst="roundRect">
            <a:avLst>
              <a:gd name="adj" fmla="val 5357"/>
            </a:avLst>
          </a:prstGeom>
          <a:solidFill>
            <a:srgbClr val="13131F"/>
          </a:solidFill>
          <a:ln w="1905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0" y="1645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ECC7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真言重塑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200400" y="2103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后天再造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749040" y="2560320"/>
            <a:ext cx="1463040" cy="18288"/>
          </a:xfrm>
          <a:prstGeom prst="rect">
            <a:avLst/>
          </a:prstGeom>
          <a:solidFill>
            <a:srgbClr val="2ECC71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2743200"/>
            <a:ext cx="20116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中高考提分·视力回源</a:t>
            </a:r>
            <a:endParaRPr lang="en-US" sz="110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家庭教育·学习能力重建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943600" y="1463040"/>
            <a:ext cx="2560320" cy="3474720"/>
          </a:xfrm>
          <a:prstGeom prst="roundRect">
            <a:avLst>
              <a:gd name="adj" fmla="val 5357"/>
            </a:avLst>
          </a:prstGeom>
          <a:solidFill>
            <a:srgbClr val="13131F"/>
          </a:solidFill>
          <a:ln w="19050">
            <a:solidFill>
              <a:srgbClr val="3498D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0" y="1645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498D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真言奥秘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943600" y="2103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密严世界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92240" y="2560320"/>
            <a:ext cx="1463040" cy="18288"/>
          </a:xfrm>
          <a:prstGeom prst="rect">
            <a:avLst/>
          </a:prstGeom>
          <a:solidFill>
            <a:srgbClr val="3498DB"/>
          </a:solidFill>
          <a:ln/>
        </p:spPr>
      </p:sp>
      <p:sp>
        <p:nvSpPr>
          <p:cNvPr id="18" name="Text 16"/>
          <p:cNvSpPr/>
          <p:nvPr/>
        </p:nvSpPr>
        <p:spPr>
          <a:xfrm>
            <a:off x="6217920" y="2743200"/>
            <a:ext cx="20116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高阶潜能技术</a:t>
            </a:r>
            <a:endParaRPr lang="en-US" sz="110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全脑开发深度研究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课程体系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37160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基础潜能特训营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29,800元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224028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2天唤醒+3-6个月复训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天赋潜能开启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91840" y="137160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5087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潜能技术提升营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474720" y="1874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39,800元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74720" y="224028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超级记忆·秒速阅读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全能写作·超长计算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26480" y="137160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09360" y="15087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整本书背诵上贤营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09360" y="1874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咨询定价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309360" y="224028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思维导图·学科导入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高效提分·分数为王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74904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8862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少年天团班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" y="42519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咨询定价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461772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多位名师亲授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高阶学习能力强化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91840" y="374904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38862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天才父母修炼营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474720" y="42519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9,800元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474720" y="461772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家庭教育指导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亲子关系培养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教育痛点与机会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463040"/>
            <a:ext cx="1965960" cy="2926080"/>
          </a:xfrm>
          <a:prstGeom prst="roundRect">
            <a:avLst>
              <a:gd name="adj" fmla="val 5581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64592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74C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22%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学习内卷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283464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学生有焦虑/抑郁倾向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06040" y="1463040"/>
            <a:ext cx="1965960" cy="2926080"/>
          </a:xfrm>
          <a:prstGeom prst="roundRect">
            <a:avLst>
              <a:gd name="adj" fmla="val 5581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06040" y="164592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74C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7h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2606040" y="237744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睡眠不足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743200" y="283464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初中生平均睡眠不足7小时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54880" y="1463040"/>
            <a:ext cx="1965960" cy="2926080"/>
          </a:xfrm>
          <a:prstGeom prst="roundRect">
            <a:avLst>
              <a:gd name="adj" fmla="val 5581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164592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74C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60%+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4754880" y="237744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高分低能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92040" y="283464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学生缺乏创造力与表达力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03720" y="1463040"/>
            <a:ext cx="1965960" cy="2926080"/>
          </a:xfrm>
          <a:prstGeom prst="roundRect">
            <a:avLst>
              <a:gd name="adj" fmla="val 5581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03720" y="164592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E74C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10万+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903720" y="2377440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消费升级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40880" y="2834640"/>
            <a:ext cx="16916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同类课程平均客单价超10万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核心优势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146304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463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60120" y="1463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技术壁垒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7年研发积累，自主唤醒技术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不依赖道具设备，纯技术驱动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37560" y="146304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9" name="Text 7"/>
          <p:cNvSpPr/>
          <p:nvPr/>
        </p:nvSpPr>
        <p:spPr>
          <a:xfrm>
            <a:off x="3337560" y="1463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794760" y="1463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效果保障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383280" y="192024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无效退款承诺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唤醒率行业领先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72200" y="146304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6172200" y="1463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29400" y="1463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交付体系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17920" y="192024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唤醒师+复训师双师体系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3-6个月持续巩固服务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3840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60120" y="38404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口碑驱动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42976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全国10万+学员验证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转介绍率高，口碑裂变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337560" y="384048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3337560" y="3840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794760" y="38404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价格优势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383280" y="42976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相比同行10万+客单价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真言定价29,800-39,800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172200" y="384048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5" name="Text 23"/>
          <p:cNvSpPr/>
          <p:nvPr/>
        </p:nvSpPr>
        <p:spPr>
          <a:xfrm>
            <a:off x="6172200" y="38404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629400" y="38404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标准管理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217920" y="4297680"/>
            <a:ext cx="2468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全国统一价格体系</a:t>
            </a:r>
            <a:endParaRPr lang="en-US" sz="110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标准化运营管理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扬州本地营销策略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获客公式：低价引流 → 体验信任 → 高客单转化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6400800" cy="502920"/>
          </a:xfrm>
          <a:prstGeom prst="roundRect">
            <a:avLst>
              <a:gd name="adj" fmla="val 14545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宝妈社群裂变 — 5-15元/线索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188720" y="2377440"/>
            <a:ext cx="5303520" cy="502920"/>
          </a:xfrm>
          <a:prstGeom prst="roundRect">
            <a:avLst>
              <a:gd name="adj" fmla="val 14545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88720" y="2377440"/>
            <a:ext cx="5303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学校周边地推 — 5-20元/线索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737360" y="3017520"/>
            <a:ext cx="4206240" cy="502920"/>
          </a:xfrm>
          <a:prstGeom prst="roundRect">
            <a:avLst>
              <a:gd name="adj" fmla="val 14545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37360" y="30175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抖音同城dou+ — 5-30元/线索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286000" y="3657600"/>
            <a:ext cx="3108960" cy="502920"/>
          </a:xfrm>
          <a:prstGeom prst="roundRect">
            <a:avLst>
              <a:gd name="adj" fmla="val 14545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86000" y="365760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本地KOC团长 — 0-30元/线索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011680" y="4480560"/>
            <a:ext cx="3291840" cy="640080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2011680" y="448056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0A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ROI 71.5倍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0" y="4480560"/>
            <a:ext cx="2011680" cy="640080"/>
          </a:xfrm>
          <a:prstGeom prst="roundRect">
            <a:avLst>
              <a:gd name="adj" fmla="val 14286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0" y="44805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单线索成本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仅18.75元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转化漏斗模型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1371600"/>
            <a:ext cx="5486400" cy="731520"/>
          </a:xfrm>
          <a:prstGeom prst="roundRect">
            <a:avLst>
              <a:gd name="adj" fmla="val 12500"/>
            </a:avLst>
          </a:prstGeom>
          <a:solidFill>
            <a:srgbClr val="13131F"/>
          </a:solidFill>
          <a:ln w="25400">
            <a:solidFill>
              <a:srgbClr val="C9A8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137160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800条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743200" y="137160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引流线索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0" y="20574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554480" y="2286000"/>
            <a:ext cx="4572000" cy="731520"/>
          </a:xfrm>
          <a:prstGeom prst="roundRect">
            <a:avLst>
              <a:gd name="adj" fmla="val 12500"/>
            </a:avLst>
          </a:prstGeom>
          <a:solidFill>
            <a:srgbClr val="13131F"/>
          </a:solidFill>
          <a:ln w="25400">
            <a:solidFill>
              <a:srgbClr val="3498D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228600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498D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600人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200400" y="228600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加微信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57600" y="29718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011680" y="320040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13131F"/>
          </a:solidFill>
          <a:ln w="25400">
            <a:solidFill>
              <a:srgbClr val="2ECC7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194560" y="320040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ECC7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180人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657600" y="320040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到店体验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57600" y="38862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468880" y="4114800"/>
            <a:ext cx="2743200" cy="731520"/>
          </a:xfrm>
          <a:prstGeom prst="roundRect">
            <a:avLst>
              <a:gd name="adj" fmla="val 12500"/>
            </a:avLst>
          </a:prstGeom>
          <a:solidFill>
            <a:srgbClr val="13131F"/>
          </a:solidFill>
          <a:ln w="25400">
            <a:solidFill>
              <a:srgbClr val="E74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51760" y="411480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74C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36人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114800" y="411480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成交学员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4754880"/>
            <a:ext cx="7680960" cy="548640"/>
          </a:xfrm>
          <a:prstGeom prst="roundRect">
            <a:avLst>
              <a:gd name="adj" fmla="val 16667"/>
            </a:avLst>
          </a:prstGeom>
          <a:solidFill>
            <a:srgbClr val="13131F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754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营收：36 × 29,800 = 1,072,800元 | 投入仅15,000元 | ROI 71.5倍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真言在扬州的独特优势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371600"/>
            <a:ext cx="7680960" cy="822960"/>
          </a:xfrm>
          <a:prstGeom prst="roundRect">
            <a:avLst>
              <a:gd name="adj" fmla="val 11111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371600"/>
            <a:ext cx="54864" cy="8229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4630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41732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总部就在扬州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63040" y="178308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家长对本地企业信任度远高于外地品牌，降低信任建立成本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2377440"/>
            <a:ext cx="7680960" cy="822960"/>
          </a:xfrm>
          <a:prstGeom prst="roundRect">
            <a:avLst>
              <a:gd name="adj" fmla="val 11111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2377440"/>
            <a:ext cx="54864" cy="8229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24688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63040" y="242316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本地案例积累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463040" y="278892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已有大量扬州本地学员成功案例，熟人推荐背书效应强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3383280"/>
            <a:ext cx="7680960" cy="822960"/>
          </a:xfrm>
          <a:prstGeom prst="roundRect">
            <a:avLst>
              <a:gd name="adj" fmla="val 11111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" y="3383280"/>
            <a:ext cx="54864" cy="8229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4747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63040" y="342900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无场地成本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463040" y="379476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可直接在总部做体验课和面谈，无需额外租赁场地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" y="4389120"/>
            <a:ext cx="7680960" cy="822960"/>
          </a:xfrm>
          <a:prstGeom prst="roundRect">
            <a:avLst>
              <a:gd name="adj" fmla="val 11111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4389120"/>
            <a:ext cx="54864" cy="8229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44805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463040" y="443484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品牌信任背书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463040" y="480060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营业执照、实体办公场所，天然信任优势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核心团队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4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海军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首席测评师 · 课程体系创始人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2194560"/>
            <a:ext cx="3200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自创科学测评体系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对学习力、潜在力精准评估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通过测评的学员效果达预期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9120" y="137160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0" y="1463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天赋唤醒团队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0" y="182880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唤醒研发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0" y="246888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13131F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25603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复训师团队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0" y="29260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复训体系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89120" y="356616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13131F"/>
          </a:solidFill>
          <a:ln w="12700">
            <a:solidFill>
              <a:srgbClr val="3498D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3657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师资培训团队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0" y="402336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师资培养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融资方案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463040"/>
          <a:ext cx="7680960" cy="2743200"/>
        </p:xfrm>
        <a:graphic>
          <a:graphicData uri="http://schemas.openxmlformats.org/drawingml/2006/table">
            <a:tbl>
              <a:tblPr/>
              <a:tblGrid>
                <a:gridCol w="2743200"/>
                <a:gridCol w="493776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9A8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融资轮次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3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8E4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天使轮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9A8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融资金额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3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8E4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500万元人民币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9A8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出让股份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3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8E4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15-20%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9A8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投前估值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3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8E4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2,500-3,000万元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9A8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资金使用期限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13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8E4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18个月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101600" marB="101600" anchor="ctr">
                    <a:lnL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31520" y="4389120"/>
            <a:ext cx="7680960" cy="731520"/>
          </a:xfrm>
          <a:prstGeom prst="roundRect">
            <a:avLst>
              <a:gd name="adj" fmla="val 12500"/>
            </a:avLst>
          </a:prstGeom>
          <a:solidFill>
            <a:srgbClr val="13131F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0" y="44805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资金用途：团队扩张 40% | 课程研发 20% | 市场推广 25% | 运营储备 15%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发展规划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200400" y="105156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463040"/>
            <a:ext cx="2651760" cy="3657600"/>
          </a:xfrm>
          <a:prstGeom prst="roundRect">
            <a:avLst>
              <a:gd name="adj" fmla="val 4138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645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深耕扬州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560320"/>
            <a:ext cx="1920240" cy="1828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743200"/>
            <a:ext cx="2286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合作校区达10家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学员突破500人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本地模式验证完成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83280" y="1463040"/>
            <a:ext cx="2651760" cy="3657600"/>
          </a:xfrm>
          <a:prstGeom prst="roundRect">
            <a:avLst>
              <a:gd name="adj" fmla="val 4138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83280" y="1645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2027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383280" y="210312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苏中扩张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749040" y="2560320"/>
            <a:ext cx="1920240" cy="1828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3566160" y="2743200"/>
            <a:ext cx="2286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南京·苏州·无锡布局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合作校区达30家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学员突破3,000人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463040"/>
            <a:ext cx="2651760" cy="3657600"/>
          </a:xfrm>
          <a:prstGeom prst="roundRect">
            <a:avLst>
              <a:gd name="adj" fmla="val 4138"/>
            </a:avLst>
          </a:prstGeom>
          <a:solidFill>
            <a:srgbClr val="1313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16459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309360" y="210312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全国复制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75120" y="2560320"/>
            <a:ext cx="1920240" cy="1828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492240" y="2743200"/>
            <a:ext cx="2286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完成长三角布局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合作校区达100家</a:t>
            </a:r>
            <a:endParaRPr lang="en-US" sz="1200" dirty="0"/>
          </a:p>
          <a:p>
            <a:pPr algn="ctr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学员突破10,000人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抱朴含真 · 言涵山海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0" y="2468880"/>
            <a:ext cx="2743200" cy="3657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7432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800"/>
              </a:lnSpc>
              <a:buNone/>
            </a:pPr>
            <a:r>
              <a:rPr lang="en-US" sz="18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真言文化期待与您携手</a:t>
            </a:r>
            <a:endParaRPr lang="en-US" sz="1800" dirty="0"/>
          </a:p>
          <a:p>
            <a:pPr algn="ctr" indent="0" marL="0">
              <a:lnSpc>
                <a:spcPts val="2800"/>
              </a:lnSpc>
              <a:buNone/>
            </a:pPr>
            <a:r>
              <a:rPr lang="en-US" sz="1800" dirty="0">
                <a:solidFill>
                  <a:srgbClr val="E8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共同点亮中国孩子的天赋未来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41148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联系方式：1540842681@qq.com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448056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86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总部：扬州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投资路演</dc:subject>
  <dc:creator>真言文化</dc:creator>
  <cp:lastModifiedBy>真言文化</cp:lastModifiedBy>
  <cp:revision>1</cp:revision>
  <dcterms:created xsi:type="dcterms:W3CDTF">2026-07-20T16:03:32Z</dcterms:created>
  <dcterms:modified xsi:type="dcterms:W3CDTF">2026-07-20T16:03:32Z</dcterms:modified>
</cp:coreProperties>
</file>